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0AA14D-2B8D-482C-900C-1B922658B1AE}">
  <a:tblStyle styleId="{850AA14D-2B8D-482C-900C-1B922658B1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zXPv6sV94aeVCAXDFq1Hg-bPIZvi1lmk2Dp-LLH8r-g/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steven_pinker_on_the_myth_of_violence" TargetMode="External"/><Relationship Id="rId3" Type="http://schemas.openxmlformats.org/officeDocument/2006/relationships/hyperlink" Target="https://www.theguardian.com/books/2015/mar/13/john-gray-steven-pinker-wrong-violence-war-declining" TargetMode="External"/><Relationship Id="rId4" Type="http://schemas.openxmlformats.org/officeDocument/2006/relationships/hyperlink" Target="https://www.theguardian.com/commentisfree/2015/mar/20/wars-john-gray-conflict-peace" TargetMode="External"/><Relationship Id="rId5" Type="http://schemas.openxmlformats.org/officeDocument/2006/relationships/hyperlink" Target="https://blogs.scientificamerican.com/cross-check/steven-pinker-john-gray-and-the-end-of-wa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Gn1LX9UOp7LZpbTOGfOSGSojyobMF2IOPYsiIVzAAw/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26f3c04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26f3c04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d1a7bcd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d1a7bcd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BQ4,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22b7d46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22b7d46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 chance for students to impress...</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22b7d46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22b7d46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Students need to understand the metaphor of a lens </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3d8204cb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73d8204cb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Handout also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Students should go online to find out about each of these academic/philosophical traditions, and match up the numbers to the letters. Wikipedia will give them everything they need. Answers -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1 - D</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2 - C</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3 - 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4 - B</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5 - A</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will need discussion. Stress idea that these traditions (or schools of thought, or academic perspectives, or paradigms) are constantly evolving, and people often mix and match them in order to form their own position - in other words, it’s very rare for thinkers to belong to just one distinct tradition. Often there is disagreement about what each one stands for. So they are very fluid and nebulous. This sets the lesson up for the 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3d8204cb_0_1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3d8204cb_0_1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If a shorter lesson is required, this slide and slide 6 can be left out.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Top picture shows Pinker, bottom one Gray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Steven Pinker is regarded as an evolutionary psychologist, and John Gray subscribes to many of the features of analytical philosophy. But see caveat from the last slide - neither can be fitted completely into a single academic tradition; their perspectives go way beyond both of these.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However, there is a certain amount of consistency - Pinker sees evolution as driving not just physical development, but also psychological development, which would suggest that we should be evolving a better society. Gray shares no overriding belief; his position on human nature is very bleak. As he puts it, "humans ... cannot destroy the Earth, but they can easily wreck the environment that sustains them.” (see his Wikipedia post; quote from Straw Dogs)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Images from Wikipedia</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61ebe91d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1ebe91d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If a shorter lesson is required, this slide and slide 5 can be left out.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Teacher will need to briefly outline their positions.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Pinker’s </a:t>
            </a:r>
            <a:r>
              <a:rPr lang="en" u="sng">
                <a:solidFill>
                  <a:schemeClr val="hlink"/>
                </a:solidFill>
                <a:latin typeface="Proxima Nova"/>
                <a:ea typeface="Proxima Nova"/>
                <a:cs typeface="Proxima Nova"/>
                <a:sym typeface="Proxima Nova"/>
                <a:hlinkClick r:id="rId2"/>
              </a:rPr>
              <a:t>TED talk</a:t>
            </a:r>
            <a:r>
              <a:rPr lang="en">
                <a:latin typeface="Proxima Nova"/>
                <a:ea typeface="Proxima Nova"/>
                <a:cs typeface="Proxima Nova"/>
                <a:sym typeface="Proxima Nova"/>
              </a:rPr>
              <a:t> outlining his thesis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Gray’s </a:t>
            </a:r>
            <a:r>
              <a:rPr lang="en" u="sng">
                <a:solidFill>
                  <a:schemeClr val="hlink"/>
                </a:solidFill>
                <a:latin typeface="Proxima Nova"/>
                <a:ea typeface="Proxima Nova"/>
                <a:cs typeface="Proxima Nova"/>
                <a:sym typeface="Proxima Nova"/>
                <a:hlinkClick r:id="rId3"/>
              </a:rPr>
              <a:t>critique of Pinker </a:t>
            </a:r>
            <a:r>
              <a:rPr lang="en">
                <a:latin typeface="Proxima Nova"/>
                <a:ea typeface="Proxima Nova"/>
                <a:cs typeface="Proxima Nova"/>
                <a:sym typeface="Proxima Nova"/>
              </a:rPr>
              <a:t>in the Guardian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Pinker’s </a:t>
            </a:r>
            <a:r>
              <a:rPr lang="en" u="sng">
                <a:solidFill>
                  <a:schemeClr val="hlink"/>
                </a:solidFill>
                <a:latin typeface="Proxima Nova"/>
                <a:ea typeface="Proxima Nova"/>
                <a:cs typeface="Proxima Nova"/>
                <a:sym typeface="Proxima Nova"/>
                <a:hlinkClick r:id="rId4"/>
              </a:rPr>
              <a:t>response to Gray’s critique</a:t>
            </a:r>
            <a:r>
              <a:rPr lang="en">
                <a:latin typeface="Proxima Nova"/>
                <a:ea typeface="Proxima Nova"/>
                <a:cs typeface="Proxima Nova"/>
                <a:sym typeface="Proxima Nova"/>
              </a:rPr>
              <a:t> in the Guardian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 </a:t>
            </a:r>
            <a:r>
              <a:rPr lang="en" u="sng">
                <a:solidFill>
                  <a:schemeClr val="hlink"/>
                </a:solidFill>
                <a:latin typeface="Proxima Nova"/>
                <a:ea typeface="Proxima Nova"/>
                <a:cs typeface="Proxima Nova"/>
                <a:sym typeface="Proxima Nova"/>
                <a:hlinkClick r:id="rId5"/>
              </a:rPr>
              <a:t>Scientific American blog</a:t>
            </a:r>
            <a:r>
              <a:rPr lang="en">
                <a:latin typeface="Proxima Nova"/>
                <a:ea typeface="Proxima Nova"/>
                <a:cs typeface="Proxima Nova"/>
                <a:sym typeface="Proxima Nova"/>
              </a:rPr>
              <a:t> by John Horgan that tries to evaluate both positions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2b3d16ff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2b3d16ff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F</a:t>
            </a:r>
            <a:r>
              <a:rPr lang="en">
                <a:solidFill>
                  <a:schemeClr val="dk1"/>
                </a:solidFill>
                <a:latin typeface="Proxima Nova"/>
                <a:ea typeface="Proxima Nova"/>
                <a:cs typeface="Proxima Nova"/>
                <a:sym typeface="Proxima Nova"/>
              </a:rPr>
              <a:t>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3d8204cb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3d8204cb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some ways, an academic tradition provide us with a structure that makes sense of the world.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some ways, it can force us to view the world in a specific way, and perhaps prevent us from viewing beyond that structure.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Probably Pinker and Gray would both argue each other has been affected in this way when it comes to their views on the development of society (or not) over time. </a:t>
            </a:r>
            <a:endParaRPr>
              <a:latin typeface="Proxima Nova"/>
              <a:ea typeface="Proxima Nova"/>
              <a:cs typeface="Proxima Nova"/>
              <a:sym typeface="Proxima Nova"/>
            </a:endParaRPr>
          </a:p>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BQ4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2b3d16f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2b3d16f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20_1">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4">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61" name="Google Shape;61;p14"/>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AUTOLAYOUT_10">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sz="3000">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
        <p:nvSpPr>
          <p:cNvPr id="67" name="Google Shape;67;p15"/>
          <p:cNvSpPr txBox="1"/>
          <p:nvPr>
            <p:ph idx="1" type="body"/>
          </p:nvPr>
        </p:nvSpPr>
        <p:spPr>
          <a:xfrm>
            <a:off x="4017625" y="307825"/>
            <a:ext cx="2378700" cy="43554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8" name="Google Shape;68;p15"/>
          <p:cNvSpPr txBox="1"/>
          <p:nvPr>
            <p:ph idx="2" type="body"/>
          </p:nvPr>
        </p:nvSpPr>
        <p:spPr>
          <a:xfrm>
            <a:off x="6452850" y="307825"/>
            <a:ext cx="2389800" cy="43554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9" name="Google Shape;69;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1">
    <p:bg>
      <p:bgPr>
        <a:solidFill>
          <a:srgbClr val="FFFFFF"/>
        </a:solidFill>
      </p:bgPr>
    </p:bg>
    <p:spTree>
      <p:nvGrpSpPr>
        <p:cNvPr id="70" name="Shape 70"/>
        <p:cNvGrpSpPr/>
        <p:nvPr/>
      </p:nvGrpSpPr>
      <p:grpSpPr>
        <a:xfrm>
          <a:off x="0" y="0"/>
          <a:ext cx="0" cy="0"/>
          <a:chOff x="0" y="0"/>
          <a:chExt cx="0" cy="0"/>
        </a:xfrm>
      </p:grpSpPr>
      <p:sp>
        <p:nvSpPr>
          <p:cNvPr id="71" name="Google Shape;71;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rgbClr val="000000"/>
              </a:buClr>
              <a:buSzPts val="2100"/>
              <a:buNone/>
              <a:defRPr b="1" sz="2100">
                <a:solidFill>
                  <a:srgbClr val="000000"/>
                </a:solidFill>
              </a:defRPr>
            </a:lvl1pPr>
            <a:lvl2pPr lvl="1" rtl="0" algn="l">
              <a:lnSpc>
                <a:spcPct val="100000"/>
              </a:lnSpc>
              <a:spcBef>
                <a:spcPts val="0"/>
              </a:spcBef>
              <a:spcAft>
                <a:spcPts val="0"/>
              </a:spcAft>
              <a:buClr>
                <a:srgbClr val="000000"/>
              </a:buClr>
              <a:buSzPts val="2100"/>
              <a:buNone/>
              <a:defRPr b="1" sz="2100">
                <a:solidFill>
                  <a:srgbClr val="000000"/>
                </a:solidFill>
              </a:defRPr>
            </a:lvl2pPr>
            <a:lvl3pPr lvl="2" rtl="0" algn="l">
              <a:lnSpc>
                <a:spcPct val="100000"/>
              </a:lnSpc>
              <a:spcBef>
                <a:spcPts val="0"/>
              </a:spcBef>
              <a:spcAft>
                <a:spcPts val="0"/>
              </a:spcAft>
              <a:buClr>
                <a:srgbClr val="000000"/>
              </a:buClr>
              <a:buSzPts val="2100"/>
              <a:buNone/>
              <a:defRPr b="1" sz="2100">
                <a:solidFill>
                  <a:srgbClr val="000000"/>
                </a:solidFill>
              </a:defRPr>
            </a:lvl3pPr>
            <a:lvl4pPr lvl="3" rtl="0" algn="l">
              <a:lnSpc>
                <a:spcPct val="100000"/>
              </a:lnSpc>
              <a:spcBef>
                <a:spcPts val="0"/>
              </a:spcBef>
              <a:spcAft>
                <a:spcPts val="0"/>
              </a:spcAft>
              <a:buClr>
                <a:srgbClr val="000000"/>
              </a:buClr>
              <a:buSzPts val="2100"/>
              <a:buNone/>
              <a:defRPr b="1" sz="2100">
                <a:solidFill>
                  <a:srgbClr val="000000"/>
                </a:solidFill>
              </a:defRPr>
            </a:lvl4pPr>
            <a:lvl5pPr lvl="4" rtl="0" algn="l">
              <a:lnSpc>
                <a:spcPct val="100000"/>
              </a:lnSpc>
              <a:spcBef>
                <a:spcPts val="0"/>
              </a:spcBef>
              <a:spcAft>
                <a:spcPts val="0"/>
              </a:spcAft>
              <a:buClr>
                <a:srgbClr val="000000"/>
              </a:buClr>
              <a:buSzPts val="2100"/>
              <a:buNone/>
              <a:defRPr b="1" sz="2100">
                <a:solidFill>
                  <a:srgbClr val="000000"/>
                </a:solidFill>
              </a:defRPr>
            </a:lvl5pPr>
            <a:lvl6pPr lvl="5" rtl="0" algn="l">
              <a:lnSpc>
                <a:spcPct val="100000"/>
              </a:lnSpc>
              <a:spcBef>
                <a:spcPts val="0"/>
              </a:spcBef>
              <a:spcAft>
                <a:spcPts val="0"/>
              </a:spcAft>
              <a:buClr>
                <a:srgbClr val="000000"/>
              </a:buClr>
              <a:buSzPts val="2100"/>
              <a:buNone/>
              <a:defRPr b="1" sz="2100">
                <a:solidFill>
                  <a:srgbClr val="000000"/>
                </a:solidFill>
              </a:defRPr>
            </a:lvl6pPr>
            <a:lvl7pPr lvl="6" rtl="0" algn="l">
              <a:lnSpc>
                <a:spcPct val="100000"/>
              </a:lnSpc>
              <a:spcBef>
                <a:spcPts val="0"/>
              </a:spcBef>
              <a:spcAft>
                <a:spcPts val="0"/>
              </a:spcAft>
              <a:buClr>
                <a:srgbClr val="000000"/>
              </a:buClr>
              <a:buSzPts val="2100"/>
              <a:buNone/>
              <a:defRPr b="1" sz="2100">
                <a:solidFill>
                  <a:srgbClr val="000000"/>
                </a:solidFill>
              </a:defRPr>
            </a:lvl7pPr>
            <a:lvl8pPr lvl="7" rtl="0" algn="l">
              <a:lnSpc>
                <a:spcPct val="100000"/>
              </a:lnSpc>
              <a:spcBef>
                <a:spcPts val="0"/>
              </a:spcBef>
              <a:spcAft>
                <a:spcPts val="0"/>
              </a:spcAft>
              <a:buClr>
                <a:srgbClr val="000000"/>
              </a:buClr>
              <a:buSzPts val="2100"/>
              <a:buNone/>
              <a:defRPr b="1" sz="2100">
                <a:solidFill>
                  <a:srgbClr val="000000"/>
                </a:solidFill>
              </a:defRPr>
            </a:lvl8pPr>
            <a:lvl9pPr lvl="8" rtl="0" algn="l">
              <a:lnSpc>
                <a:spcPct val="100000"/>
              </a:lnSpc>
              <a:spcBef>
                <a:spcPts val="0"/>
              </a:spcBef>
              <a:spcAft>
                <a:spcPts val="0"/>
              </a:spcAft>
              <a:buClr>
                <a:srgbClr val="000000"/>
              </a:buClr>
              <a:buSzPts val="2100"/>
              <a:buNone/>
              <a:defRPr b="1" sz="2100">
                <a:solidFill>
                  <a:srgbClr val="000000"/>
                </a:solidFill>
              </a:defRPr>
            </a:lvl9pPr>
          </a:lstStyle>
          <a:p/>
        </p:txBody>
      </p:sp>
      <p:sp>
        <p:nvSpPr>
          <p:cNvPr id="73" name="Google Shape;73;p16"/>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000000"/>
              </a:buClr>
              <a:buSzPts val="1400"/>
              <a:buChar char="●"/>
              <a:defRPr sz="1400">
                <a:solidFill>
                  <a:srgbClr val="000000"/>
                </a:solidFill>
              </a:defRPr>
            </a:lvl1pPr>
            <a:lvl2pPr indent="-304800" lvl="1" marL="914400" rtl="0" algn="l">
              <a:lnSpc>
                <a:spcPct val="115000"/>
              </a:lnSpc>
              <a:spcBef>
                <a:spcPts val="1600"/>
              </a:spcBef>
              <a:spcAft>
                <a:spcPts val="0"/>
              </a:spcAft>
              <a:buClr>
                <a:srgbClr val="000000"/>
              </a:buClr>
              <a:buSzPts val="1200"/>
              <a:buChar char="○"/>
              <a:defRPr sz="1200">
                <a:solidFill>
                  <a:srgbClr val="000000"/>
                </a:solidFill>
              </a:defRPr>
            </a:lvl2pPr>
            <a:lvl3pPr indent="-304800" lvl="2" marL="1371600" rtl="0" algn="l">
              <a:lnSpc>
                <a:spcPct val="115000"/>
              </a:lnSpc>
              <a:spcBef>
                <a:spcPts val="1600"/>
              </a:spcBef>
              <a:spcAft>
                <a:spcPts val="0"/>
              </a:spcAft>
              <a:buClr>
                <a:srgbClr val="000000"/>
              </a:buClr>
              <a:buSzPts val="1200"/>
              <a:buChar char="■"/>
              <a:defRPr sz="1200">
                <a:solidFill>
                  <a:srgbClr val="000000"/>
                </a:solidFill>
              </a:defRPr>
            </a:lvl3pPr>
            <a:lvl4pPr indent="-304800" lvl="3" marL="1828800" rtl="0" algn="l">
              <a:lnSpc>
                <a:spcPct val="115000"/>
              </a:lnSpc>
              <a:spcBef>
                <a:spcPts val="1600"/>
              </a:spcBef>
              <a:spcAft>
                <a:spcPts val="0"/>
              </a:spcAft>
              <a:buClr>
                <a:srgbClr val="000000"/>
              </a:buClr>
              <a:buSzPts val="1200"/>
              <a:buChar char="●"/>
              <a:defRPr sz="1200">
                <a:solidFill>
                  <a:srgbClr val="000000"/>
                </a:solidFill>
              </a:defRPr>
            </a:lvl4pPr>
            <a:lvl5pPr indent="-304800" lvl="4" marL="2286000" rtl="0" algn="l">
              <a:lnSpc>
                <a:spcPct val="115000"/>
              </a:lnSpc>
              <a:spcBef>
                <a:spcPts val="1600"/>
              </a:spcBef>
              <a:spcAft>
                <a:spcPts val="0"/>
              </a:spcAft>
              <a:buClr>
                <a:srgbClr val="000000"/>
              </a:buClr>
              <a:buSzPts val="1200"/>
              <a:buChar char="○"/>
              <a:defRPr sz="1200">
                <a:solidFill>
                  <a:srgbClr val="000000"/>
                </a:solidFill>
              </a:defRPr>
            </a:lvl5pPr>
            <a:lvl6pPr indent="-304800" lvl="5" marL="2743200" rtl="0" algn="l">
              <a:lnSpc>
                <a:spcPct val="115000"/>
              </a:lnSpc>
              <a:spcBef>
                <a:spcPts val="1600"/>
              </a:spcBef>
              <a:spcAft>
                <a:spcPts val="0"/>
              </a:spcAft>
              <a:buClr>
                <a:srgbClr val="000000"/>
              </a:buClr>
              <a:buSzPts val="1200"/>
              <a:buChar char="■"/>
              <a:defRPr sz="1200">
                <a:solidFill>
                  <a:srgbClr val="000000"/>
                </a:solidFill>
              </a:defRPr>
            </a:lvl6pPr>
            <a:lvl7pPr indent="-304800" lvl="6" marL="3200400" rtl="0" algn="l">
              <a:lnSpc>
                <a:spcPct val="115000"/>
              </a:lnSpc>
              <a:spcBef>
                <a:spcPts val="1600"/>
              </a:spcBef>
              <a:spcAft>
                <a:spcPts val="0"/>
              </a:spcAft>
              <a:buClr>
                <a:srgbClr val="000000"/>
              </a:buClr>
              <a:buSzPts val="1200"/>
              <a:buChar char="●"/>
              <a:defRPr sz="1200">
                <a:solidFill>
                  <a:srgbClr val="000000"/>
                </a:solidFill>
              </a:defRPr>
            </a:lvl7pPr>
            <a:lvl8pPr indent="-304800" lvl="7" marL="3657600" rtl="0" algn="l">
              <a:lnSpc>
                <a:spcPct val="115000"/>
              </a:lnSpc>
              <a:spcBef>
                <a:spcPts val="1600"/>
              </a:spcBef>
              <a:spcAft>
                <a:spcPts val="0"/>
              </a:spcAft>
              <a:buClr>
                <a:srgbClr val="000000"/>
              </a:buClr>
              <a:buSzPts val="1200"/>
              <a:buChar char="○"/>
              <a:defRPr sz="1200">
                <a:solidFill>
                  <a:srgbClr val="000000"/>
                </a:solidFill>
              </a:defRPr>
            </a:lvl8pPr>
            <a:lvl9pPr indent="-304800" lvl="8" marL="4114800" rtl="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74" name="Google Shape;74;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3">
    <p:bg>
      <p:bgPr>
        <a:solidFill>
          <a:srgbClr val="FFFFFF"/>
        </a:solidFill>
      </p:bgPr>
    </p:bg>
    <p:spTree>
      <p:nvGrpSpPr>
        <p:cNvPr id="75" name="Shape 75"/>
        <p:cNvGrpSpPr/>
        <p:nvPr/>
      </p:nvGrpSpPr>
      <p:grpSpPr>
        <a:xfrm>
          <a:off x="0" y="0"/>
          <a:ext cx="0" cy="0"/>
          <a:chOff x="0" y="0"/>
          <a:chExt cx="0" cy="0"/>
        </a:xfrm>
      </p:grpSpPr>
      <p:sp>
        <p:nvSpPr>
          <p:cNvPr id="76" name="Google Shape;76;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txBox="1"/>
          <p:nvPr>
            <p:ph type="title"/>
          </p:nvPr>
        </p:nvSpPr>
        <p:spPr>
          <a:xfrm>
            <a:off x="311700" y="307825"/>
            <a:ext cx="4779300" cy="14181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78" name="Google Shape;78;p17"/>
          <p:cNvSpPr txBox="1"/>
          <p:nvPr>
            <p:ph idx="1" type="body"/>
          </p:nvPr>
        </p:nvSpPr>
        <p:spPr>
          <a:xfrm>
            <a:off x="317475" y="1808125"/>
            <a:ext cx="2350800" cy="27687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9" name="Google Shape;79;p17"/>
          <p:cNvSpPr txBox="1"/>
          <p:nvPr>
            <p:ph idx="2" type="body"/>
          </p:nvPr>
        </p:nvSpPr>
        <p:spPr>
          <a:xfrm>
            <a:off x="2746050" y="1808125"/>
            <a:ext cx="2350800" cy="27687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0" name="Google Shape;8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
    <p:bg>
      <p:bgPr>
        <a:solidFill>
          <a:srgbClr val="FFFFFF"/>
        </a:solidFill>
      </p:bgPr>
    </p:bg>
    <p:spTree>
      <p:nvGrpSpPr>
        <p:cNvPr id="8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1800"/>
              <a:buNone/>
              <a:defRPr b="1" sz="1800">
                <a:solidFill>
                  <a:schemeClr val="dk2"/>
                </a:solidFill>
              </a:defRPr>
            </a:lvl1pPr>
            <a:lvl2pPr lvl="1" rtl="0" algn="l">
              <a:lnSpc>
                <a:spcPct val="100000"/>
              </a:lnSpc>
              <a:spcBef>
                <a:spcPts val="0"/>
              </a:spcBef>
              <a:spcAft>
                <a:spcPts val="0"/>
              </a:spcAft>
              <a:buClr>
                <a:schemeClr val="dk1"/>
              </a:buClr>
              <a:buSzPts val="1800"/>
              <a:buNone/>
              <a:defRPr b="1" sz="1800">
                <a:solidFill>
                  <a:schemeClr val="dk2"/>
                </a:solidFill>
              </a:defRPr>
            </a:lvl2pPr>
            <a:lvl3pPr lvl="2" rtl="0" algn="l">
              <a:lnSpc>
                <a:spcPct val="100000"/>
              </a:lnSpc>
              <a:spcBef>
                <a:spcPts val="0"/>
              </a:spcBef>
              <a:spcAft>
                <a:spcPts val="0"/>
              </a:spcAft>
              <a:buClr>
                <a:schemeClr val="dk1"/>
              </a:buClr>
              <a:buSzPts val="1800"/>
              <a:buNone/>
              <a:defRPr b="1" sz="1800">
                <a:solidFill>
                  <a:schemeClr val="dk2"/>
                </a:solidFill>
              </a:defRPr>
            </a:lvl3pPr>
            <a:lvl4pPr lvl="3" rtl="0" algn="l">
              <a:lnSpc>
                <a:spcPct val="100000"/>
              </a:lnSpc>
              <a:spcBef>
                <a:spcPts val="0"/>
              </a:spcBef>
              <a:spcAft>
                <a:spcPts val="0"/>
              </a:spcAft>
              <a:buClr>
                <a:schemeClr val="dk1"/>
              </a:buClr>
              <a:buSzPts val="1800"/>
              <a:buNone/>
              <a:defRPr b="1" sz="1800">
                <a:solidFill>
                  <a:schemeClr val="dk2"/>
                </a:solidFill>
              </a:defRPr>
            </a:lvl4pPr>
            <a:lvl5pPr lvl="4" rtl="0" algn="l">
              <a:lnSpc>
                <a:spcPct val="100000"/>
              </a:lnSpc>
              <a:spcBef>
                <a:spcPts val="0"/>
              </a:spcBef>
              <a:spcAft>
                <a:spcPts val="0"/>
              </a:spcAft>
              <a:buClr>
                <a:schemeClr val="dk1"/>
              </a:buClr>
              <a:buSzPts val="1800"/>
              <a:buNone/>
              <a:defRPr b="1" sz="1800">
                <a:solidFill>
                  <a:schemeClr val="dk2"/>
                </a:solidFill>
              </a:defRPr>
            </a:lvl5pPr>
            <a:lvl6pPr lvl="5" rtl="0" algn="l">
              <a:lnSpc>
                <a:spcPct val="100000"/>
              </a:lnSpc>
              <a:spcBef>
                <a:spcPts val="0"/>
              </a:spcBef>
              <a:spcAft>
                <a:spcPts val="0"/>
              </a:spcAft>
              <a:buClr>
                <a:schemeClr val="dk1"/>
              </a:buClr>
              <a:buSzPts val="1800"/>
              <a:buNone/>
              <a:defRPr b="1" sz="1800">
                <a:solidFill>
                  <a:schemeClr val="dk2"/>
                </a:solidFill>
              </a:defRPr>
            </a:lvl6pPr>
            <a:lvl7pPr lvl="6" rtl="0" algn="l">
              <a:lnSpc>
                <a:spcPct val="100000"/>
              </a:lnSpc>
              <a:spcBef>
                <a:spcPts val="0"/>
              </a:spcBef>
              <a:spcAft>
                <a:spcPts val="0"/>
              </a:spcAft>
              <a:buClr>
                <a:schemeClr val="dk1"/>
              </a:buClr>
              <a:buSzPts val="1800"/>
              <a:buNone/>
              <a:defRPr b="1" sz="1800">
                <a:solidFill>
                  <a:schemeClr val="dk2"/>
                </a:solidFill>
              </a:defRPr>
            </a:lvl7pPr>
            <a:lvl8pPr lvl="7" rtl="0" algn="l">
              <a:lnSpc>
                <a:spcPct val="100000"/>
              </a:lnSpc>
              <a:spcBef>
                <a:spcPts val="0"/>
              </a:spcBef>
              <a:spcAft>
                <a:spcPts val="0"/>
              </a:spcAft>
              <a:buClr>
                <a:schemeClr val="dk1"/>
              </a:buClr>
              <a:buSzPts val="1800"/>
              <a:buNone/>
              <a:defRPr b="1" sz="1800">
                <a:solidFill>
                  <a:schemeClr val="dk2"/>
                </a:solidFill>
              </a:defRPr>
            </a:lvl8pPr>
            <a:lvl9pPr lvl="8" rtl="0" algn="l">
              <a:lnSpc>
                <a:spcPct val="100000"/>
              </a:lnSpc>
              <a:spcBef>
                <a:spcPts val="0"/>
              </a:spcBef>
              <a:spcAft>
                <a:spcPts val="0"/>
              </a:spcAft>
              <a:buClr>
                <a:schemeClr val="dk1"/>
              </a:buClr>
              <a:buSzPts val="1800"/>
              <a:buNone/>
              <a:defRPr b="1" sz="1800">
                <a:solidFill>
                  <a:schemeClr val="dk2"/>
                </a:solidFill>
              </a:defRPr>
            </a:lvl9pPr>
          </a:lstStyle>
          <a:p/>
        </p:txBody>
      </p:sp>
      <p:sp>
        <p:nvSpPr>
          <p:cNvPr id="85" name="Google Shape;85;p18"/>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6" name="Google Shape;86;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87" name="Shape 87"/>
        <p:cNvGrpSpPr/>
        <p:nvPr/>
      </p:nvGrpSpPr>
      <p:grpSpPr>
        <a:xfrm>
          <a:off x="0" y="0"/>
          <a:ext cx="0" cy="0"/>
          <a:chOff x="0" y="0"/>
          <a:chExt cx="0" cy="0"/>
        </a:xfrm>
      </p:grpSpPr>
      <p:sp>
        <p:nvSpPr>
          <p:cNvPr id="88" name="Google Shape;88;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1" name="Google Shape;91;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3" name="Shape 93"/>
        <p:cNvGrpSpPr/>
        <p:nvPr/>
      </p:nvGrpSpPr>
      <p:grpSpPr>
        <a:xfrm>
          <a:off x="0" y="0"/>
          <a:ext cx="0" cy="0"/>
          <a:chOff x="0" y="0"/>
          <a:chExt cx="0" cy="0"/>
        </a:xfrm>
      </p:grpSpPr>
      <p:sp>
        <p:nvSpPr>
          <p:cNvPr id="94" name="Google Shape;94;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6" name="Google Shape;96;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docs.google.com/document/d/1zXPv6sV94aeVCAXDFq1Hg-bPIZvi1lmk2Dp-LLH8r-g/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1"/>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3" name="Google Shape;103;p21"/>
          <p:cNvSpPr txBox="1"/>
          <p:nvPr>
            <p:ph type="ctrTitle"/>
          </p:nvPr>
        </p:nvSpPr>
        <p:spPr>
          <a:xfrm>
            <a:off x="923075" y="1577950"/>
            <a:ext cx="7297200" cy="173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8000">
                <a:solidFill>
                  <a:schemeClr val="lt1"/>
                </a:solidFill>
                <a:latin typeface="Fugaz One"/>
                <a:ea typeface="Fugaz One"/>
                <a:cs typeface="Fugaz One"/>
                <a:sym typeface="Fugaz One"/>
              </a:rPr>
              <a:t>MARXISTS &amp; MODERNISTS</a:t>
            </a:r>
            <a:endParaRPr b="1" sz="8000">
              <a:latin typeface="Fugaz One"/>
              <a:ea typeface="Fugaz One"/>
              <a:cs typeface="Fugaz One"/>
              <a:sym typeface="Fugaz One"/>
            </a:endParaRPr>
          </a:p>
        </p:txBody>
      </p:sp>
      <p:sp>
        <p:nvSpPr>
          <p:cNvPr id="104" name="Google Shape;104;p21"/>
          <p:cNvSpPr txBox="1"/>
          <p:nvPr>
            <p:ph idx="1" type="subTitle"/>
          </p:nvPr>
        </p:nvSpPr>
        <p:spPr>
          <a:xfrm>
            <a:off x="923075" y="3899025"/>
            <a:ext cx="7297200" cy="7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discuss how academic traditions can help and hinder the way we understand the world</a:t>
            </a:r>
            <a:endParaRPr i="1" sz="2400">
              <a:solidFill>
                <a:srgbClr val="D0E0E3"/>
              </a:solidFill>
            </a:endParaRPr>
          </a:p>
          <a:p>
            <a:pPr indent="0" lvl="0" marL="0" rtl="0" algn="l">
              <a:spcBef>
                <a:spcPts val="0"/>
              </a:spcBef>
              <a:spcAft>
                <a:spcPts val="0"/>
              </a:spcAft>
              <a:buNone/>
            </a:pPr>
            <a:r>
              <a:t/>
            </a:r>
            <a:endParaRPr sz="2000">
              <a:solidFill>
                <a:srgbClr val="D0E0E3"/>
              </a:solidFill>
            </a:endParaRPr>
          </a:p>
          <a:p>
            <a:pPr indent="0" lvl="0" marL="0" rtl="0" algn="l">
              <a:spcBef>
                <a:spcPts val="0"/>
              </a:spcBef>
              <a:spcAft>
                <a:spcPts val="0"/>
              </a:spcAft>
              <a:buNone/>
            </a:pPr>
            <a:r>
              <a:t/>
            </a:r>
            <a:endParaRPr sz="2000">
              <a:solidFill>
                <a:srgbClr val="D0E0E3"/>
              </a:solidFill>
            </a:endParaRPr>
          </a:p>
        </p:txBody>
      </p:sp>
      <p:sp>
        <p:nvSpPr>
          <p:cNvPr id="105" name="Google Shape;105;p21"/>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BQ4</a:t>
            </a:r>
            <a:r>
              <a:rPr lang="en" sz="3000">
                <a:solidFill>
                  <a:srgbClr val="D0E0E3"/>
                </a:solidFill>
                <a:latin typeface="Proxima Nova"/>
                <a:ea typeface="Proxima Nova"/>
                <a:cs typeface="Proxima Nova"/>
                <a:sym typeface="Proxima Nova"/>
              </a:rPr>
              <a:t> Perspectives </a:t>
            </a:r>
            <a:r>
              <a:rPr b="1" i="1" lang="en" sz="3000">
                <a:solidFill>
                  <a:srgbClr val="D0E0E3"/>
                </a:solidFill>
                <a:latin typeface="Proxima Nova"/>
                <a:ea typeface="Proxima Nova"/>
                <a:cs typeface="Proxima Nova"/>
                <a:sym typeface="Proxima Nova"/>
              </a:rPr>
              <a:t>Lesson 10</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6" name="Google Shape;106;p21"/>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0" name="Google Shape;170;p30"/>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1" name="Google Shape;171;p30"/>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2" name="Google Shape;172;p30"/>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3" name="Google Shape;173;p30"/>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2"/>
          <p:cNvPicPr preferRelativeResize="0"/>
          <p:nvPr/>
        </p:nvPicPr>
        <p:blipFill rotWithShape="1">
          <a:blip r:embed="rId3">
            <a:alphaModFix amt="60000"/>
          </a:blip>
          <a:srcRect b="0" l="26631" r="26631" t="0"/>
          <a:stretch/>
        </p:blipFill>
        <p:spPr>
          <a:xfrm>
            <a:off x="0" y="0"/>
            <a:ext cx="3512598" cy="5143498"/>
          </a:xfrm>
          <a:prstGeom prst="rect">
            <a:avLst/>
          </a:prstGeom>
          <a:noFill/>
          <a:ln>
            <a:noFill/>
          </a:ln>
        </p:spPr>
      </p:pic>
      <p:sp>
        <p:nvSpPr>
          <p:cNvPr id="112" name="Google Shape;112;p22"/>
          <p:cNvSpPr txBox="1"/>
          <p:nvPr>
            <p:ph type="title"/>
          </p:nvPr>
        </p:nvSpPr>
        <p:spPr>
          <a:xfrm>
            <a:off x="311700" y="307825"/>
            <a:ext cx="2964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800">
                <a:latin typeface="Ultra"/>
                <a:ea typeface="Ultra"/>
                <a:cs typeface="Ultra"/>
                <a:sym typeface="Ultra"/>
              </a:rPr>
              <a:t>Starter</a:t>
            </a:r>
            <a:endParaRPr b="0" sz="4800">
              <a:latin typeface="Ultra"/>
              <a:ea typeface="Ultra"/>
              <a:cs typeface="Ultra"/>
              <a:sym typeface="Ultra"/>
            </a:endParaRPr>
          </a:p>
        </p:txBody>
      </p:sp>
      <p:sp>
        <p:nvSpPr>
          <p:cNvPr id="113" name="Google Shape;113;p22"/>
          <p:cNvSpPr txBox="1"/>
          <p:nvPr>
            <p:ph idx="1" type="body"/>
          </p:nvPr>
        </p:nvSpPr>
        <p:spPr>
          <a:xfrm>
            <a:off x="3990975" y="1025275"/>
            <a:ext cx="4786200" cy="35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A school of thought, or intellectual tradition, is the </a:t>
            </a:r>
            <a:r>
              <a:rPr b="1" lang="en">
                <a:solidFill>
                  <a:srgbClr val="CC4125"/>
                </a:solidFill>
              </a:rPr>
              <a:t>perspective</a:t>
            </a:r>
            <a:r>
              <a:rPr lang="en"/>
              <a:t> of a group of people who share common characteristics of opinion or outlook of a philosophy, discipline, belief, social movement, economics, </a:t>
            </a:r>
            <a:r>
              <a:rPr b="1" lang="en">
                <a:solidFill>
                  <a:srgbClr val="CC4125"/>
                </a:solidFill>
              </a:rPr>
              <a:t>cultural</a:t>
            </a:r>
            <a:r>
              <a:rPr lang="en"/>
              <a:t> movement, or art movement.”</a:t>
            </a:r>
            <a:endParaRPr/>
          </a:p>
          <a:p>
            <a:pPr indent="0" lvl="0" marL="0" rtl="0" algn="r">
              <a:spcBef>
                <a:spcPts val="1600"/>
              </a:spcBef>
              <a:spcAft>
                <a:spcPts val="0"/>
              </a:spcAft>
              <a:buNone/>
            </a:pPr>
            <a:r>
              <a:rPr b="1" i="1" lang="en"/>
              <a:t>(from Wikipedia)</a:t>
            </a:r>
            <a:endParaRPr b="1" i="1"/>
          </a:p>
          <a:p>
            <a:pPr indent="0" lvl="0" marL="0" rtl="0" algn="l">
              <a:spcBef>
                <a:spcPts val="1600"/>
              </a:spcBef>
              <a:spcAft>
                <a:spcPts val="1600"/>
              </a:spcAft>
              <a:buNone/>
            </a:pPr>
            <a:r>
              <a:rPr lang="en"/>
              <a:t>Can you think of any examples of ‘schools of thought’ or ‘intellectual traditions’?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3"/>
          <p:cNvPicPr preferRelativeResize="0"/>
          <p:nvPr/>
        </p:nvPicPr>
        <p:blipFill rotWithShape="1">
          <a:blip r:embed="rId3">
            <a:alphaModFix amt="60000"/>
          </a:blip>
          <a:srcRect b="0" l="36822" r="36820" t="0"/>
          <a:stretch/>
        </p:blipFill>
        <p:spPr>
          <a:xfrm>
            <a:off x="0" y="0"/>
            <a:ext cx="3512598" cy="5143497"/>
          </a:xfrm>
          <a:prstGeom prst="rect">
            <a:avLst/>
          </a:prstGeom>
          <a:noFill/>
          <a:ln>
            <a:noFill/>
          </a:ln>
        </p:spPr>
      </p:pic>
      <p:sp>
        <p:nvSpPr>
          <p:cNvPr id="119" name="Google Shape;119;p23"/>
          <p:cNvSpPr txBox="1"/>
          <p:nvPr>
            <p:ph idx="1" type="body"/>
          </p:nvPr>
        </p:nvSpPr>
        <p:spPr>
          <a:xfrm>
            <a:off x="4017625" y="2356775"/>
            <a:ext cx="4613400" cy="23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Academic or intellectual ‘traditions’ are based on the theories of an individual thinker or group of thinkers, and provide a ‘lens’ through which we can view the world.</a:t>
            </a:r>
            <a:endParaRPr sz="1800"/>
          </a:p>
          <a:p>
            <a:pPr indent="0" lvl="0" marL="0" rtl="0" algn="l">
              <a:spcBef>
                <a:spcPts val="1600"/>
              </a:spcBef>
              <a:spcAft>
                <a:spcPts val="0"/>
              </a:spcAft>
              <a:buNone/>
            </a:pPr>
            <a:r>
              <a:rPr lang="en" sz="1800"/>
              <a:t>These traditions are constantly being created, modified, or debunked.</a:t>
            </a:r>
            <a:endParaRPr sz="18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20" name="Google Shape;120;p23"/>
          <p:cNvSpPr txBox="1"/>
          <p:nvPr/>
        </p:nvSpPr>
        <p:spPr>
          <a:xfrm>
            <a:off x="4017625" y="261950"/>
            <a:ext cx="4390200" cy="188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3600">
                <a:solidFill>
                  <a:srgbClr val="45818E"/>
                </a:solidFill>
                <a:latin typeface="Ultra"/>
                <a:ea typeface="Ultra"/>
                <a:cs typeface="Ultra"/>
                <a:sym typeface="Ultra"/>
              </a:rPr>
              <a:t>Academic &amp; intellectual traditions</a:t>
            </a:r>
            <a:endParaRPr sz="3600">
              <a:solidFill>
                <a:srgbClr val="45818E"/>
              </a:solidFill>
              <a:latin typeface="Ultra"/>
              <a:ea typeface="Ultra"/>
              <a:cs typeface="Ultra"/>
              <a:sym typeface="Ult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4"/>
          <p:cNvPicPr preferRelativeResize="0"/>
          <p:nvPr/>
        </p:nvPicPr>
        <p:blipFill rotWithShape="1">
          <a:blip r:embed="rId3">
            <a:alphaModFix/>
          </a:blip>
          <a:srcRect b="52797" l="-650" r="650" t="4004"/>
          <a:stretch/>
        </p:blipFill>
        <p:spPr>
          <a:xfrm>
            <a:off x="0" y="0"/>
            <a:ext cx="9144004" cy="5143498"/>
          </a:xfrm>
          <a:prstGeom prst="rect">
            <a:avLst/>
          </a:prstGeom>
          <a:noFill/>
          <a:ln>
            <a:noFill/>
          </a:ln>
        </p:spPr>
      </p:pic>
      <p:sp>
        <p:nvSpPr>
          <p:cNvPr id="126" name="Google Shape;126;p24"/>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4"/>
          <p:cNvSpPr txBox="1"/>
          <p:nvPr>
            <p:ph type="title"/>
          </p:nvPr>
        </p:nvSpPr>
        <p:spPr>
          <a:xfrm>
            <a:off x="238125" y="261950"/>
            <a:ext cx="2440500" cy="132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000">
                <a:solidFill>
                  <a:srgbClr val="45818E"/>
                </a:solidFill>
                <a:latin typeface="Ultra"/>
                <a:ea typeface="Ultra"/>
                <a:cs typeface="Ultra"/>
                <a:sym typeface="Ultra"/>
              </a:rPr>
              <a:t>Research task 1</a:t>
            </a:r>
            <a:endParaRPr b="0" sz="3000">
              <a:solidFill>
                <a:srgbClr val="45818E"/>
              </a:solidFill>
              <a:latin typeface="Ultra"/>
              <a:ea typeface="Ultra"/>
              <a:cs typeface="Ultra"/>
              <a:sym typeface="Ultra"/>
            </a:endParaRPr>
          </a:p>
        </p:txBody>
      </p:sp>
      <p:sp>
        <p:nvSpPr>
          <p:cNvPr id="128" name="Google Shape;128;p24"/>
          <p:cNvSpPr txBox="1"/>
          <p:nvPr>
            <p:ph idx="1" type="body"/>
          </p:nvPr>
        </p:nvSpPr>
        <p:spPr>
          <a:xfrm>
            <a:off x="142875" y="1797850"/>
            <a:ext cx="2535900" cy="301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Match up these 5 examples of academic traditions to the descriptions you have been given on your </a:t>
            </a:r>
            <a:r>
              <a:rPr lang="en" u="sng">
                <a:solidFill>
                  <a:schemeClr val="hlink"/>
                </a:solidFill>
                <a:hlinkClick r:id="rId4"/>
              </a:rPr>
              <a:t>handout</a:t>
            </a:r>
            <a:r>
              <a:rPr lang="en"/>
              <a:t>.</a:t>
            </a:r>
            <a:endParaRPr/>
          </a:p>
          <a:p>
            <a:pPr indent="-317500" lvl="0" marL="457200" rtl="0" algn="l">
              <a:spcBef>
                <a:spcPts val="1600"/>
              </a:spcBef>
              <a:spcAft>
                <a:spcPts val="0"/>
              </a:spcAft>
              <a:buSzPts val="1400"/>
              <a:buAutoNum type="arabicPeriod"/>
            </a:pPr>
            <a:r>
              <a:rPr lang="en"/>
              <a:t>Evolutionary psychology</a:t>
            </a:r>
            <a:endParaRPr/>
          </a:p>
          <a:p>
            <a:pPr indent="-317500" lvl="0" marL="457200" rtl="0" algn="l">
              <a:spcBef>
                <a:spcPts val="0"/>
              </a:spcBef>
              <a:spcAft>
                <a:spcPts val="0"/>
              </a:spcAft>
              <a:buSzPts val="1400"/>
              <a:buAutoNum type="arabicPeriod"/>
            </a:pPr>
            <a:r>
              <a:rPr lang="en"/>
              <a:t>Modernism</a:t>
            </a:r>
            <a:endParaRPr/>
          </a:p>
          <a:p>
            <a:pPr indent="-317500" lvl="0" marL="457200" rtl="0" algn="l">
              <a:spcBef>
                <a:spcPts val="0"/>
              </a:spcBef>
              <a:spcAft>
                <a:spcPts val="0"/>
              </a:spcAft>
              <a:buSzPts val="1400"/>
              <a:buAutoNum type="arabicPeriod"/>
            </a:pPr>
            <a:r>
              <a:rPr lang="en"/>
              <a:t>Marxism</a:t>
            </a:r>
            <a:endParaRPr/>
          </a:p>
          <a:p>
            <a:pPr indent="-317500" lvl="0" marL="457200" rtl="0" algn="l">
              <a:spcBef>
                <a:spcPts val="0"/>
              </a:spcBef>
              <a:spcAft>
                <a:spcPts val="0"/>
              </a:spcAft>
              <a:buSzPts val="1400"/>
              <a:buAutoNum type="arabicPeriod"/>
            </a:pPr>
            <a:r>
              <a:rPr lang="en"/>
              <a:t>Analytical philosophy</a:t>
            </a:r>
            <a:endParaRPr/>
          </a:p>
          <a:p>
            <a:pPr indent="-317500" lvl="0" marL="457200" rtl="0" algn="l">
              <a:spcBef>
                <a:spcPts val="0"/>
              </a:spcBef>
              <a:spcAft>
                <a:spcPts val="0"/>
              </a:spcAft>
              <a:buSzPts val="1400"/>
              <a:buAutoNum type="arabicPeriod"/>
            </a:pPr>
            <a:r>
              <a:rPr lang="en"/>
              <a:t>Relativism</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StevenPinker.png" id="133" name="Google Shape;133;p25"/>
          <p:cNvPicPr preferRelativeResize="0"/>
          <p:nvPr/>
        </p:nvPicPr>
        <p:blipFill rotWithShape="1">
          <a:blip r:embed="rId3">
            <a:alphaModFix/>
          </a:blip>
          <a:srcRect b="12918" l="0" r="0" t="12925"/>
          <a:stretch/>
        </p:blipFill>
        <p:spPr>
          <a:xfrm>
            <a:off x="5897300" y="321600"/>
            <a:ext cx="2949447" cy="2212021"/>
          </a:xfrm>
          <a:prstGeom prst="rect">
            <a:avLst/>
          </a:prstGeom>
          <a:noFill/>
          <a:ln>
            <a:noFill/>
          </a:ln>
        </p:spPr>
      </p:pic>
      <p:pic>
        <p:nvPicPr>
          <p:cNvPr id="134" name="Google Shape;134;p25"/>
          <p:cNvPicPr preferRelativeResize="0"/>
          <p:nvPr/>
        </p:nvPicPr>
        <p:blipFill rotWithShape="1">
          <a:blip r:embed="rId4">
            <a:alphaModFix/>
          </a:blip>
          <a:srcRect b="0" l="7848" r="7848" t="0"/>
          <a:stretch/>
        </p:blipFill>
        <p:spPr>
          <a:xfrm>
            <a:off x="5897312" y="2609825"/>
            <a:ext cx="2949446" cy="2212073"/>
          </a:xfrm>
          <a:prstGeom prst="rect">
            <a:avLst/>
          </a:prstGeom>
          <a:noFill/>
          <a:ln>
            <a:noFill/>
          </a:ln>
        </p:spPr>
      </p:pic>
      <p:sp>
        <p:nvSpPr>
          <p:cNvPr id="135" name="Google Shape;135;p25"/>
          <p:cNvSpPr txBox="1"/>
          <p:nvPr>
            <p:ph idx="1" type="body"/>
          </p:nvPr>
        </p:nvSpPr>
        <p:spPr>
          <a:xfrm>
            <a:off x="317475" y="1774025"/>
            <a:ext cx="5218800" cy="30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the academic </a:t>
            </a:r>
            <a:r>
              <a:rPr b="1" lang="en">
                <a:solidFill>
                  <a:srgbClr val="CC4125"/>
                </a:solidFill>
              </a:rPr>
              <a:t>perspectives</a:t>
            </a:r>
            <a:r>
              <a:rPr lang="en"/>
              <a:t> of Steven Pinker and John Gray, and link both of them to our five examples of academic traditions.</a:t>
            </a:r>
            <a:endParaRPr/>
          </a:p>
          <a:p>
            <a:pPr indent="-317500" lvl="0" marL="457200" rtl="0" algn="l">
              <a:spcBef>
                <a:spcPts val="1600"/>
              </a:spcBef>
              <a:spcAft>
                <a:spcPts val="0"/>
              </a:spcAft>
              <a:buSzPts val="1400"/>
              <a:buChar char="●"/>
            </a:pPr>
            <a:r>
              <a:rPr lang="en"/>
              <a:t>To what extent are their positions on the development of human society (or not) consistent with their academic traditions?</a:t>
            </a:r>
            <a:endParaRPr/>
          </a:p>
          <a:p>
            <a:pPr indent="-317500" lvl="0" marL="457200" rtl="0" algn="l">
              <a:spcBef>
                <a:spcPts val="1600"/>
              </a:spcBef>
              <a:spcAft>
                <a:spcPts val="1600"/>
              </a:spcAft>
              <a:buSzPts val="1400"/>
              <a:buChar char="●"/>
            </a:pPr>
            <a:r>
              <a:rPr lang="en"/>
              <a:t>Do you think their perspectives determined their positions, or do you think their positions determined their perspectives?</a:t>
            </a:r>
            <a:endParaRPr/>
          </a:p>
        </p:txBody>
      </p:sp>
      <p:sp>
        <p:nvSpPr>
          <p:cNvPr id="136" name="Google Shape;136;p25"/>
          <p:cNvSpPr txBox="1"/>
          <p:nvPr/>
        </p:nvSpPr>
        <p:spPr>
          <a:xfrm>
            <a:off x="440525" y="392900"/>
            <a:ext cx="4905300" cy="12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5818E"/>
                </a:solidFill>
                <a:latin typeface="Ultra"/>
                <a:ea typeface="Ultra"/>
                <a:cs typeface="Ultra"/>
                <a:sym typeface="Ultra"/>
              </a:rPr>
              <a:t>Research task 2: Pinker and Gray</a:t>
            </a:r>
            <a:endParaRPr sz="3600">
              <a:solidFill>
                <a:srgbClr val="45818E"/>
              </a:solidFill>
              <a:latin typeface="Ultra"/>
              <a:ea typeface="Ultra"/>
              <a:cs typeface="Ultra"/>
              <a:sym typeface="Ult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StevenPinker.png" id="141" name="Google Shape;141;p26"/>
          <p:cNvPicPr preferRelativeResize="0"/>
          <p:nvPr/>
        </p:nvPicPr>
        <p:blipFill rotWithShape="1">
          <a:blip r:embed="rId3">
            <a:alphaModFix/>
          </a:blip>
          <a:srcRect b="12918" l="0" r="0" t="12925"/>
          <a:stretch/>
        </p:blipFill>
        <p:spPr>
          <a:xfrm>
            <a:off x="5897300" y="321600"/>
            <a:ext cx="2949447" cy="2212021"/>
          </a:xfrm>
          <a:prstGeom prst="rect">
            <a:avLst/>
          </a:prstGeom>
          <a:noFill/>
          <a:ln>
            <a:noFill/>
          </a:ln>
        </p:spPr>
      </p:pic>
      <p:pic>
        <p:nvPicPr>
          <p:cNvPr id="142" name="Google Shape;142;p26"/>
          <p:cNvPicPr preferRelativeResize="0"/>
          <p:nvPr/>
        </p:nvPicPr>
        <p:blipFill rotWithShape="1">
          <a:blip r:embed="rId4">
            <a:alphaModFix/>
          </a:blip>
          <a:srcRect b="0" l="7848" r="7848" t="0"/>
          <a:stretch/>
        </p:blipFill>
        <p:spPr>
          <a:xfrm>
            <a:off x="5897312" y="2609825"/>
            <a:ext cx="2949446" cy="2212073"/>
          </a:xfrm>
          <a:prstGeom prst="rect">
            <a:avLst/>
          </a:prstGeom>
          <a:noFill/>
          <a:ln>
            <a:noFill/>
          </a:ln>
        </p:spPr>
      </p:pic>
      <p:sp>
        <p:nvSpPr>
          <p:cNvPr id="143" name="Google Shape;143;p26"/>
          <p:cNvSpPr txBox="1"/>
          <p:nvPr>
            <p:ph idx="1" type="body"/>
          </p:nvPr>
        </p:nvSpPr>
        <p:spPr>
          <a:xfrm>
            <a:off x="317475" y="321600"/>
            <a:ext cx="2502600" cy="42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5818E"/>
                </a:solidFill>
                <a:latin typeface="Ultra"/>
                <a:ea typeface="Ultra"/>
                <a:cs typeface="Ultra"/>
                <a:sym typeface="Ultra"/>
              </a:rPr>
              <a:t>Steven Pinker</a:t>
            </a:r>
            <a:endParaRPr sz="2000">
              <a:solidFill>
                <a:srgbClr val="45818E"/>
              </a:solidFill>
              <a:latin typeface="Ultra"/>
              <a:ea typeface="Ultra"/>
              <a:cs typeface="Ultra"/>
              <a:sym typeface="Ultra"/>
            </a:endParaRPr>
          </a:p>
          <a:p>
            <a:pPr indent="0" lvl="0" marL="0" rtl="0" algn="l">
              <a:spcBef>
                <a:spcPts val="1600"/>
              </a:spcBef>
              <a:spcAft>
                <a:spcPts val="0"/>
              </a:spcAft>
              <a:buNone/>
            </a:pPr>
            <a:r>
              <a:rPr lang="en"/>
              <a:t>Canadian neuroscientist and linguist, b. 1954</a:t>
            </a:r>
            <a:endParaRPr/>
          </a:p>
          <a:p>
            <a:pPr indent="0" lvl="0" marL="0" rtl="0" algn="l">
              <a:spcBef>
                <a:spcPts val="1600"/>
              </a:spcBef>
              <a:spcAft>
                <a:spcPts val="0"/>
              </a:spcAft>
              <a:buNone/>
            </a:pPr>
            <a:r>
              <a:rPr lang="en"/>
              <a:t>Works at Harvard University</a:t>
            </a:r>
            <a:endParaRPr/>
          </a:p>
          <a:p>
            <a:pPr indent="0" lvl="0" marL="0" rtl="0" algn="l">
              <a:spcBef>
                <a:spcPts val="1600"/>
              </a:spcBef>
              <a:spcAft>
                <a:spcPts val="0"/>
              </a:spcAft>
              <a:buNone/>
            </a:pPr>
            <a:r>
              <a:rPr lang="en"/>
              <a:t>Has written many books on how the mind functions, notably on how we learn languages</a:t>
            </a:r>
            <a:endParaRPr/>
          </a:p>
          <a:p>
            <a:pPr indent="0" lvl="0" marL="0" rtl="0" algn="l">
              <a:spcBef>
                <a:spcPts val="1600"/>
              </a:spcBef>
              <a:spcAft>
                <a:spcPts val="0"/>
              </a:spcAft>
              <a:buNone/>
            </a:pPr>
            <a:r>
              <a:rPr lang="en"/>
              <a:t>Argued in his 2011 book, </a:t>
            </a:r>
            <a:r>
              <a:rPr i="1" lang="en"/>
              <a:t>Better Angels of our Nature</a:t>
            </a:r>
            <a:r>
              <a:rPr lang="en"/>
              <a:t>, “we are living in the most peaceful time in our species' existence.”</a:t>
            </a:r>
            <a:endParaRPr/>
          </a:p>
          <a:p>
            <a:pPr indent="0" lvl="0" marL="0" rtl="0" algn="l">
              <a:spcBef>
                <a:spcPts val="1600"/>
              </a:spcBef>
              <a:spcAft>
                <a:spcPts val="1600"/>
              </a:spcAft>
              <a:buNone/>
            </a:pPr>
            <a:r>
              <a:t/>
            </a:r>
            <a:endParaRPr/>
          </a:p>
        </p:txBody>
      </p:sp>
      <p:sp>
        <p:nvSpPr>
          <p:cNvPr id="144" name="Google Shape;144;p26"/>
          <p:cNvSpPr txBox="1"/>
          <p:nvPr>
            <p:ph idx="2" type="body"/>
          </p:nvPr>
        </p:nvSpPr>
        <p:spPr>
          <a:xfrm>
            <a:off x="2981175" y="321625"/>
            <a:ext cx="2574900" cy="42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5818E"/>
                </a:solidFill>
                <a:latin typeface="Ultra"/>
                <a:ea typeface="Ultra"/>
                <a:cs typeface="Ultra"/>
                <a:sym typeface="Ultra"/>
              </a:rPr>
              <a:t>John Gray</a:t>
            </a:r>
            <a:endParaRPr sz="2000">
              <a:solidFill>
                <a:srgbClr val="45818E"/>
              </a:solidFill>
              <a:latin typeface="Ultra"/>
              <a:ea typeface="Ultra"/>
              <a:cs typeface="Ultra"/>
              <a:sym typeface="Ultra"/>
            </a:endParaRPr>
          </a:p>
          <a:p>
            <a:pPr indent="0" lvl="0" marL="0" rtl="0" algn="l">
              <a:spcBef>
                <a:spcPts val="1600"/>
              </a:spcBef>
              <a:spcAft>
                <a:spcPts val="0"/>
              </a:spcAft>
              <a:buNone/>
            </a:pPr>
            <a:r>
              <a:rPr lang="en"/>
              <a:t>British political philosopher, b. 1948</a:t>
            </a:r>
            <a:endParaRPr/>
          </a:p>
          <a:p>
            <a:pPr indent="0" lvl="0" marL="0" rtl="0" algn="l">
              <a:spcBef>
                <a:spcPts val="1600"/>
              </a:spcBef>
              <a:spcAft>
                <a:spcPts val="0"/>
              </a:spcAft>
              <a:buNone/>
            </a:pPr>
            <a:r>
              <a:rPr lang="en"/>
              <a:t>Worked at LSE</a:t>
            </a:r>
            <a:endParaRPr/>
          </a:p>
          <a:p>
            <a:pPr indent="0" lvl="0" marL="0" rtl="0" algn="l">
              <a:spcBef>
                <a:spcPts val="1600"/>
              </a:spcBef>
              <a:spcAft>
                <a:spcPts val="0"/>
              </a:spcAft>
              <a:buNone/>
            </a:pPr>
            <a:r>
              <a:rPr lang="en"/>
              <a:t>Has written many books, in which he attacks religion, capitalism, and human nature</a:t>
            </a:r>
            <a:endParaRPr/>
          </a:p>
          <a:p>
            <a:pPr indent="0" lvl="0" marL="0" rtl="0" algn="l">
              <a:spcBef>
                <a:spcPts val="1600"/>
              </a:spcBef>
              <a:spcAft>
                <a:spcPts val="0"/>
              </a:spcAft>
              <a:buNone/>
            </a:pPr>
            <a:r>
              <a:rPr lang="en"/>
              <a:t>Is in complete disagreement with Pinker, arguing “the idea of moral progress is wishful thinking and plain wrong”</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7"/>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0" name="Google Shape;150;p27"/>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51" name="Google Shape;151;p2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lang="en" sz="2000"/>
              <a:t> </a:t>
            </a:r>
            <a:r>
              <a:rPr i="1" lang="en"/>
              <a:t>How does the way that we organize or classify knowledge affect what we know? (IAP-6) </a:t>
            </a:r>
            <a:endParaRPr i="1" sz="2000"/>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think about the way we organize and categorize knowledge into academic traditions affect the way we view the world?</a:t>
            </a:r>
            <a:endParaRPr sz="2000"/>
          </a:p>
          <a:p>
            <a:pPr indent="-355600" lvl="0" marL="457200" rtl="0" algn="l">
              <a:spcBef>
                <a:spcPts val="1000"/>
              </a:spcBef>
              <a:spcAft>
                <a:spcPts val="0"/>
              </a:spcAft>
              <a:buSzPts val="2000"/>
              <a:buChar char="●"/>
            </a:pPr>
            <a:r>
              <a:rPr lang="en"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Exit31000.jpeg" id="156" name="Google Shape;156;p28"/>
          <p:cNvPicPr preferRelativeResize="0"/>
          <p:nvPr/>
        </p:nvPicPr>
        <p:blipFill rotWithShape="1">
          <a:blip r:embed="rId3">
            <a:alphaModFix/>
          </a:blip>
          <a:srcRect b="0" l="8256" r="8256" t="0"/>
          <a:stretch/>
        </p:blipFill>
        <p:spPr>
          <a:xfrm>
            <a:off x="2705775" y="-9"/>
            <a:ext cx="6438225" cy="5143500"/>
          </a:xfrm>
          <a:prstGeom prst="rect">
            <a:avLst/>
          </a:prstGeom>
          <a:noFill/>
          <a:ln>
            <a:noFill/>
          </a:ln>
        </p:spPr>
      </p:pic>
      <p:sp>
        <p:nvSpPr>
          <p:cNvPr id="157" name="Google Shape;157;p28"/>
          <p:cNvSpPr txBox="1"/>
          <p:nvPr>
            <p:ph idx="1" type="body"/>
          </p:nvPr>
        </p:nvSpPr>
        <p:spPr>
          <a:xfrm>
            <a:off x="304800" y="1204175"/>
            <a:ext cx="2206800" cy="36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Does viewing the world through an academic ‘lens’ clarify or obscure it?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3" name="Google Shape;163;p29"/>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64" name="Google Shape;164;p29"/>
          <p:cNvGraphicFramePr/>
          <p:nvPr/>
        </p:nvGraphicFramePr>
        <p:xfrm>
          <a:off x="2002350" y="1768900"/>
          <a:ext cx="3000000" cy="3000000"/>
        </p:xfrm>
        <a:graphic>
          <a:graphicData uri="http://schemas.openxmlformats.org/drawingml/2006/table">
            <a:tbl>
              <a:tblPr>
                <a:noFill/>
                <a:tableStyleId>{850AA14D-2B8D-482C-900C-1B922658B1AE}</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IAP-6 (organize), IAP-13 (improvement), IAP-14 (communities), IAP-33 (development)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